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99" r:id="rId24"/>
    <p:sldId id="300" r:id="rId25"/>
    <p:sldId id="279" r:id="rId26"/>
    <p:sldId id="301" r:id="rId27"/>
    <p:sldId id="280" r:id="rId28"/>
    <p:sldId id="302" r:id="rId29"/>
    <p:sldId id="281" r:id="rId30"/>
    <p:sldId id="303" r:id="rId31"/>
    <p:sldId id="282" r:id="rId32"/>
    <p:sldId id="304" r:id="rId33"/>
    <p:sldId id="288" r:id="rId34"/>
    <p:sldId id="305" r:id="rId35"/>
    <p:sldId id="283" r:id="rId36"/>
    <p:sldId id="306" r:id="rId37"/>
    <p:sldId id="284" r:id="rId38"/>
    <p:sldId id="307" r:id="rId39"/>
    <p:sldId id="285" r:id="rId40"/>
    <p:sldId id="308" r:id="rId41"/>
    <p:sldId id="286" r:id="rId42"/>
    <p:sldId id="287" r:id="rId43"/>
    <p:sldId id="275" r:id="rId44"/>
    <p:sldId id="289" r:id="rId45"/>
    <p:sldId id="310" r:id="rId46"/>
    <p:sldId id="312" r:id="rId47"/>
    <p:sldId id="313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290" r:id="rId64"/>
    <p:sldId id="291" r:id="rId65"/>
    <p:sldId id="292" r:id="rId66"/>
    <p:sldId id="293" r:id="rId67"/>
    <p:sldId id="294" r:id="rId68"/>
    <p:sldId id="295" r:id="rId69"/>
    <p:sldId id="309" r:id="rId70"/>
    <p:sldId id="296" r:id="rId71"/>
    <p:sldId id="297" r:id="rId72"/>
    <p:sldId id="29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9/20/2010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1.7: Coloring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for Liberal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three colors enough?</a:t>
            </a:r>
          </a:p>
          <a:p>
            <a:endParaRPr lang="en-US" dirty="0" smtClean="0"/>
          </a:p>
          <a:p>
            <a:r>
              <a:rPr lang="en-US" dirty="0" smtClean="0"/>
              <a:t>Let’s look at another part</a:t>
            </a:r>
            <a:br>
              <a:rPr lang="en-US" dirty="0" smtClean="0"/>
            </a:br>
            <a:r>
              <a:rPr lang="en-US" dirty="0" smtClean="0"/>
              <a:t>of our US map</a:t>
            </a:r>
            <a:endParaRPr lang="en-US" dirty="0"/>
          </a:p>
        </p:txBody>
      </p:sp>
      <p:pic>
        <p:nvPicPr>
          <p:cNvPr id="4" name="Picture 3" descr="west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362200"/>
            <a:ext cx="2712496" cy="380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by coloring</a:t>
            </a:r>
            <a:br>
              <a:rPr lang="en-US" dirty="0" smtClean="0"/>
            </a:br>
            <a:r>
              <a:rPr lang="en-US" dirty="0" smtClean="0"/>
              <a:t>Nevada blue</a:t>
            </a:r>
          </a:p>
          <a:p>
            <a:endParaRPr lang="en-US" dirty="0" smtClean="0"/>
          </a:p>
          <a:p>
            <a:r>
              <a:rPr lang="en-US" dirty="0" smtClean="0"/>
              <a:t>Now none of the states</a:t>
            </a:r>
            <a:br>
              <a:rPr lang="en-US" dirty="0" smtClean="0"/>
            </a:br>
            <a:r>
              <a:rPr lang="en-US" dirty="0" smtClean="0"/>
              <a:t>that border Nevada can</a:t>
            </a:r>
            <a:br>
              <a:rPr lang="en-US" dirty="0" smtClean="0"/>
            </a:br>
            <a:r>
              <a:rPr lang="en-US" dirty="0" smtClean="0"/>
              <a:t>be blue</a:t>
            </a:r>
          </a:p>
        </p:txBody>
      </p:sp>
      <p:pic>
        <p:nvPicPr>
          <p:cNvPr id="4" name="Picture 3" descr="west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362200"/>
            <a:ext cx="2712496" cy="380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California needs to be</a:t>
            </a:r>
            <a:br>
              <a:rPr lang="en-US" dirty="0" smtClean="0"/>
            </a:br>
            <a:r>
              <a:rPr lang="en-US" dirty="0" smtClean="0"/>
              <a:t>a different color, let’s say</a:t>
            </a:r>
            <a:br>
              <a:rPr lang="en-US" dirty="0" smtClean="0"/>
            </a:br>
            <a:r>
              <a:rPr lang="en-US" dirty="0" smtClean="0"/>
              <a:t>green</a:t>
            </a:r>
          </a:p>
        </p:txBody>
      </p:sp>
      <p:pic>
        <p:nvPicPr>
          <p:cNvPr id="4" name="Picture 3" descr="west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362200"/>
            <a:ext cx="2712496" cy="380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Oregon and Arizona </a:t>
            </a:r>
            <a:br>
              <a:rPr lang="en-US" dirty="0" smtClean="0"/>
            </a:br>
            <a:r>
              <a:rPr lang="en-US" dirty="0" smtClean="0"/>
              <a:t>both border Nevada and</a:t>
            </a:r>
            <a:br>
              <a:rPr lang="en-US" dirty="0" smtClean="0"/>
            </a:br>
            <a:r>
              <a:rPr lang="en-US" dirty="0" smtClean="0"/>
              <a:t>California, these states </a:t>
            </a:r>
            <a:br>
              <a:rPr lang="en-US" dirty="0" smtClean="0"/>
            </a:br>
            <a:r>
              <a:rPr lang="en-US" dirty="0" smtClean="0"/>
              <a:t>cannot be blue or green</a:t>
            </a:r>
          </a:p>
          <a:p>
            <a:endParaRPr lang="en-US" dirty="0" smtClean="0"/>
          </a:p>
          <a:p>
            <a:r>
              <a:rPr lang="en-US" dirty="0" smtClean="0"/>
              <a:t>But since they don’t border</a:t>
            </a:r>
            <a:br>
              <a:rPr lang="en-US" dirty="0" smtClean="0"/>
            </a:br>
            <a:r>
              <a:rPr lang="en-US" dirty="0" smtClean="0"/>
              <a:t>each other, they can be the</a:t>
            </a:r>
            <a:br>
              <a:rPr lang="en-US" dirty="0" smtClean="0"/>
            </a:br>
            <a:r>
              <a:rPr lang="en-US" dirty="0" smtClean="0"/>
              <a:t>same color, let’s say red</a:t>
            </a:r>
          </a:p>
        </p:txBody>
      </p:sp>
      <p:pic>
        <p:nvPicPr>
          <p:cNvPr id="4" name="Picture 3" descr="west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362200"/>
            <a:ext cx="2712496" cy="380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about Idaho and Utah?</a:t>
            </a:r>
          </a:p>
          <a:p>
            <a:endParaRPr lang="en-US" dirty="0" smtClean="0"/>
          </a:p>
          <a:p>
            <a:r>
              <a:rPr lang="en-US" dirty="0" smtClean="0"/>
              <a:t>Neither state can be blue</a:t>
            </a:r>
            <a:br>
              <a:rPr lang="en-US" dirty="0" smtClean="0"/>
            </a:br>
            <a:r>
              <a:rPr lang="en-US" dirty="0" smtClean="0"/>
              <a:t>or red</a:t>
            </a:r>
          </a:p>
          <a:p>
            <a:endParaRPr lang="en-US" dirty="0" smtClean="0"/>
          </a:p>
          <a:p>
            <a:r>
              <a:rPr lang="en-US" dirty="0" smtClean="0"/>
              <a:t>One of them could be green,</a:t>
            </a:r>
            <a:br>
              <a:rPr lang="en-US" dirty="0" smtClean="0"/>
            </a:br>
            <a:r>
              <a:rPr lang="en-US" dirty="0" smtClean="0"/>
              <a:t>but since they border each</a:t>
            </a:r>
            <a:br>
              <a:rPr lang="en-US" dirty="0" smtClean="0"/>
            </a:br>
            <a:r>
              <a:rPr lang="en-US" dirty="0" smtClean="0"/>
              <a:t>other, they can’t </a:t>
            </a:r>
            <a:r>
              <a:rPr lang="en-US" i="1" dirty="0" smtClean="0"/>
              <a:t>both</a:t>
            </a:r>
            <a:r>
              <a:rPr lang="en-US" dirty="0" smtClean="0"/>
              <a:t> be </a:t>
            </a:r>
            <a:br>
              <a:rPr lang="en-US" dirty="0" smtClean="0"/>
            </a:br>
            <a:r>
              <a:rPr lang="en-US" dirty="0" smtClean="0"/>
              <a:t>green</a:t>
            </a:r>
          </a:p>
          <a:p>
            <a:endParaRPr lang="en-US" dirty="0" smtClean="0"/>
          </a:p>
          <a:p>
            <a:r>
              <a:rPr lang="en-US" dirty="0" smtClean="0"/>
              <a:t>We need a 4</a:t>
            </a:r>
            <a:r>
              <a:rPr lang="en-US" baseline="30000" dirty="0" smtClean="0"/>
              <a:t>th</a:t>
            </a:r>
            <a:r>
              <a:rPr lang="en-US" dirty="0" smtClean="0"/>
              <a:t> color!</a:t>
            </a:r>
          </a:p>
        </p:txBody>
      </p:sp>
      <p:pic>
        <p:nvPicPr>
          <p:cNvPr id="4" name="Picture 3" descr="west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362200"/>
            <a:ext cx="2712496" cy="380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Colors!?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turns out four colors are enough to color the entire map properly</a:t>
            </a:r>
          </a:p>
          <a:p>
            <a:endParaRPr lang="en-US" dirty="0" smtClean="0"/>
          </a:p>
          <a:p>
            <a:r>
              <a:rPr lang="en-US" dirty="0" smtClean="0"/>
              <a:t>In fact, for any possible map, four colors will always be enough</a:t>
            </a:r>
          </a:p>
          <a:p>
            <a:endParaRPr lang="en-US" dirty="0" smtClean="0"/>
          </a:p>
          <a:p>
            <a:r>
              <a:rPr lang="en-US" i="1" dirty="0" smtClean="0"/>
              <a:t>Finding</a:t>
            </a:r>
            <a:r>
              <a:rPr lang="en-US" dirty="0" smtClean="0"/>
              <a:t> a proper coloring that uses the minimum number of colors can be very difficult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Graphs to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graphs to model the coloring problem</a:t>
            </a:r>
            <a:endParaRPr lang="en-US" dirty="0"/>
          </a:p>
        </p:txBody>
      </p:sp>
      <p:pic>
        <p:nvPicPr>
          <p:cNvPr id="4" name="Picture 3" descr="ne_us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2568001" cy="2880001"/>
          </a:xfrm>
          <a:prstGeom prst="rect">
            <a:avLst/>
          </a:prstGeom>
        </p:spPr>
      </p:pic>
      <p:pic>
        <p:nvPicPr>
          <p:cNvPr id="5" name="Picture 4" descr="ne_us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352800"/>
            <a:ext cx="2567423" cy="2876465"/>
          </a:xfrm>
          <a:prstGeom prst="rect">
            <a:avLst/>
          </a:prstGeom>
        </p:spPr>
      </p:pic>
      <p:pic>
        <p:nvPicPr>
          <p:cNvPr id="6" name="Picture 5" descr="ne_us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9502" y="3733800"/>
            <a:ext cx="1870098" cy="244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Graphs to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vertex represents a state (or region on the map we want to color)</a:t>
            </a:r>
          </a:p>
          <a:p>
            <a:endParaRPr lang="en-US" dirty="0" smtClean="0"/>
          </a:p>
          <a:p>
            <a:r>
              <a:rPr lang="en-US" dirty="0" smtClean="0"/>
              <a:t>We connect two vertices </a:t>
            </a:r>
            <a:br>
              <a:rPr lang="en-US" dirty="0" smtClean="0"/>
            </a:br>
            <a:r>
              <a:rPr lang="en-US" dirty="0" smtClean="0"/>
              <a:t>with an edge if the two </a:t>
            </a:r>
            <a:br>
              <a:rPr lang="en-US" dirty="0" smtClean="0"/>
            </a:br>
            <a:r>
              <a:rPr lang="en-US" dirty="0" smtClean="0"/>
              <a:t>regions share a border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90800"/>
            <a:ext cx="2583999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Graphs to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to color the vertices so that if two </a:t>
            </a:r>
            <a:br>
              <a:rPr lang="en-US" dirty="0" smtClean="0"/>
            </a:br>
            <a:r>
              <a:rPr lang="en-US" dirty="0" smtClean="0"/>
              <a:t>vertices have an edge </a:t>
            </a:r>
            <a:br>
              <a:rPr lang="en-US" dirty="0" smtClean="0"/>
            </a:br>
            <a:r>
              <a:rPr lang="en-US" dirty="0" smtClean="0"/>
              <a:t>between them, they are</a:t>
            </a:r>
            <a:br>
              <a:rPr lang="en-US" dirty="0" smtClean="0"/>
            </a:br>
            <a:r>
              <a:rPr lang="en-US" dirty="0" smtClean="0"/>
              <a:t>different colors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90800"/>
            <a:ext cx="2583999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“Greedy”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a greedy algorithm, we choose some</a:t>
            </a:r>
            <a:br>
              <a:rPr lang="en-US" dirty="0" smtClean="0"/>
            </a:br>
            <a:r>
              <a:rPr lang="en-US" dirty="0" smtClean="0"/>
              <a:t>order in which to solve our </a:t>
            </a:r>
            <a:br>
              <a:rPr lang="en-US" dirty="0" smtClean="0"/>
            </a:br>
            <a:r>
              <a:rPr lang="en-US" dirty="0" smtClean="0"/>
              <a:t>problem</a:t>
            </a:r>
          </a:p>
          <a:p>
            <a:endParaRPr lang="en-US" dirty="0" smtClean="0"/>
          </a:p>
          <a:p>
            <a:r>
              <a:rPr lang="en-US" dirty="0" smtClean="0"/>
              <a:t>At each step, we make the</a:t>
            </a:r>
            <a:br>
              <a:rPr lang="en-US" dirty="0" smtClean="0"/>
            </a:br>
            <a:r>
              <a:rPr lang="en-US" dirty="0" smtClean="0"/>
              <a:t>best choice we can at the</a:t>
            </a:r>
            <a:br>
              <a:rPr lang="en-US" dirty="0" smtClean="0"/>
            </a:br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 smtClean="0"/>
              <a:t>We don’t go back and </a:t>
            </a:r>
            <a:br>
              <a:rPr lang="en-US" dirty="0" smtClean="0"/>
            </a:br>
            <a:r>
              <a:rPr lang="en-US" dirty="0" smtClean="0"/>
              <a:t>change our minds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90800"/>
            <a:ext cx="2583999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this map of the US</a:t>
            </a:r>
            <a:endParaRPr lang="en-US" dirty="0"/>
          </a:p>
        </p:txBody>
      </p:sp>
      <p:pic>
        <p:nvPicPr>
          <p:cNvPr id="4" name="Picture 3" descr="st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19400"/>
            <a:ext cx="473336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“Greedy”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case, we’ll put the vertices in alphabetical order</a:t>
            </a:r>
          </a:p>
          <a:p>
            <a:endParaRPr lang="en-US" dirty="0" smtClean="0"/>
          </a:p>
          <a:p>
            <a:r>
              <a:rPr lang="en-US" dirty="0" smtClean="0"/>
              <a:t>We have some colors we</a:t>
            </a:r>
            <a:br>
              <a:rPr lang="en-US" dirty="0" smtClean="0"/>
            </a:br>
            <a:r>
              <a:rPr lang="en-US" dirty="0" smtClean="0"/>
              <a:t>want to use, let’s say:</a:t>
            </a:r>
          </a:p>
          <a:p>
            <a:pPr lvl="1"/>
            <a:r>
              <a:rPr lang="en-US" dirty="0" smtClean="0"/>
              <a:t>Color #1 is blue</a:t>
            </a:r>
          </a:p>
          <a:p>
            <a:pPr lvl="1"/>
            <a:r>
              <a:rPr lang="en-US" dirty="0" smtClean="0"/>
              <a:t>Color #2 is green</a:t>
            </a:r>
          </a:p>
          <a:p>
            <a:pPr lvl="1"/>
            <a:r>
              <a:rPr lang="en-US" dirty="0" smtClean="0"/>
              <a:t>Color #3 is red</a:t>
            </a:r>
          </a:p>
          <a:p>
            <a:pPr lvl="1"/>
            <a:r>
              <a:rPr lang="en-US" dirty="0" smtClean="0"/>
              <a:t>Color #4 is orange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90800"/>
            <a:ext cx="2583999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“Greedy”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order, we color each vertex with the lowest numbered color we can,</a:t>
            </a:r>
            <a:br>
              <a:rPr lang="en-US" dirty="0" smtClean="0"/>
            </a:br>
            <a:r>
              <a:rPr lang="en-US" dirty="0" smtClean="0"/>
              <a:t>following the coloring rules</a:t>
            </a:r>
          </a:p>
          <a:p>
            <a:endParaRPr lang="en-US" dirty="0" smtClean="0"/>
          </a:p>
          <a:p>
            <a:r>
              <a:rPr lang="en-US" dirty="0" smtClean="0"/>
              <a:t>We only use a new color if</a:t>
            </a:r>
            <a:br>
              <a:rPr lang="en-US" dirty="0" smtClean="0"/>
            </a:br>
            <a:r>
              <a:rPr lang="en-US" dirty="0" smtClean="0"/>
              <a:t>we have to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590800"/>
            <a:ext cx="2583999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start</a:t>
            </a:r>
          </a:p>
          <a:p>
            <a:endParaRPr lang="en-US" dirty="0" smtClean="0"/>
          </a:p>
          <a:p>
            <a:r>
              <a:rPr lang="en-US" dirty="0" smtClean="0"/>
              <a:t>The first vertex is CT</a:t>
            </a:r>
          </a:p>
          <a:p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4" cy="33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Let’s start</a:t>
            </a:r>
          </a:p>
          <a:p>
            <a:endParaRPr lang="en-US" dirty="0" smtClean="0"/>
          </a:p>
          <a:p>
            <a:r>
              <a:rPr lang="en-US" dirty="0" smtClean="0"/>
              <a:t>The first vertex is CT</a:t>
            </a:r>
          </a:p>
          <a:p>
            <a:endParaRPr lang="en-US" dirty="0" smtClean="0"/>
          </a:p>
          <a:p>
            <a:r>
              <a:rPr lang="en-US" dirty="0" smtClean="0"/>
              <a:t>We color it using our</a:t>
            </a:r>
            <a:br>
              <a:rPr lang="en-US" dirty="0" smtClean="0"/>
            </a:br>
            <a:r>
              <a:rPr lang="en-US" dirty="0" smtClean="0"/>
              <a:t>first color, blue</a:t>
            </a:r>
          </a:p>
          <a:p>
            <a:endParaRPr lang="en-US" dirty="0" smtClean="0"/>
          </a:p>
          <a:p>
            <a:r>
              <a:rPr lang="en-US" dirty="0" smtClean="0"/>
              <a:t>If you don’t have colored</a:t>
            </a:r>
            <a:br>
              <a:rPr lang="en-US" dirty="0" smtClean="0"/>
            </a:br>
            <a:r>
              <a:rPr lang="en-US" dirty="0" smtClean="0"/>
              <a:t>pens, just label the vertex</a:t>
            </a:r>
            <a:br>
              <a:rPr lang="en-US" dirty="0" smtClean="0"/>
            </a:br>
            <a:r>
              <a:rPr lang="en-US" dirty="0" smtClean="0"/>
              <a:t>with the color number (1)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4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DE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4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DE</a:t>
            </a:r>
          </a:p>
          <a:p>
            <a:endParaRPr lang="en-US" dirty="0" smtClean="0"/>
          </a:p>
          <a:p>
            <a:r>
              <a:rPr lang="en-US" dirty="0" smtClean="0"/>
              <a:t>Since DE doesn’t border</a:t>
            </a:r>
            <a:br>
              <a:rPr lang="en-US" dirty="0" smtClean="0"/>
            </a:br>
            <a:r>
              <a:rPr lang="en-US" dirty="0" smtClean="0"/>
              <a:t>any vertices we have</a:t>
            </a:r>
            <a:br>
              <a:rPr lang="en-US" dirty="0" smtClean="0"/>
            </a:br>
            <a:r>
              <a:rPr lang="en-US" dirty="0" smtClean="0"/>
              <a:t>colored yet, it can be </a:t>
            </a:r>
            <a:br>
              <a:rPr lang="en-US" dirty="0" smtClean="0"/>
            </a:br>
            <a:r>
              <a:rPr lang="en-US" dirty="0" smtClean="0"/>
              <a:t>blue also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4" cy="33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ME (Maine)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4" cy="33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ME (Maine), which can also</a:t>
            </a:r>
            <a:br>
              <a:rPr lang="en-US" dirty="0" smtClean="0"/>
            </a:br>
            <a:r>
              <a:rPr lang="en-US" dirty="0" smtClean="0"/>
              <a:t>be colored blue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4" cy="33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MA (Massachusetts)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4" cy="33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MA (Massachusetts)</a:t>
            </a:r>
          </a:p>
          <a:p>
            <a:endParaRPr lang="en-US" dirty="0" smtClean="0"/>
          </a:p>
          <a:p>
            <a:r>
              <a:rPr lang="en-US" dirty="0" smtClean="0"/>
              <a:t>Since MA is connected</a:t>
            </a:r>
            <a:br>
              <a:rPr lang="en-US" dirty="0" smtClean="0"/>
            </a:br>
            <a:r>
              <a:rPr lang="en-US" dirty="0" smtClean="0"/>
              <a:t>by an edge to a blue </a:t>
            </a:r>
            <a:br>
              <a:rPr lang="en-US" dirty="0" smtClean="0"/>
            </a:br>
            <a:r>
              <a:rPr lang="en-US" dirty="0" smtClean="0"/>
              <a:t>vertex, it can’t be blue</a:t>
            </a:r>
          </a:p>
          <a:p>
            <a:endParaRPr lang="en-US" dirty="0" smtClean="0"/>
          </a:p>
          <a:p>
            <a:r>
              <a:rPr lang="en-US" dirty="0" smtClean="0"/>
              <a:t>So we have use our #2</a:t>
            </a:r>
            <a:br>
              <a:rPr lang="en-US" dirty="0" smtClean="0"/>
            </a:br>
            <a:r>
              <a:rPr lang="en-US" dirty="0" smtClean="0"/>
              <a:t>color, green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3" cy="33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color in the states like this</a:t>
            </a:r>
            <a:endParaRPr lang="en-US" dirty="0"/>
          </a:p>
        </p:txBody>
      </p:sp>
      <p:pic>
        <p:nvPicPr>
          <p:cNvPr id="4" name="Picture 3" descr="st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2819400"/>
            <a:ext cx="473336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NH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3" cy="33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NH</a:t>
            </a:r>
          </a:p>
          <a:p>
            <a:endParaRPr lang="en-US" dirty="0" smtClean="0"/>
          </a:p>
          <a:p>
            <a:r>
              <a:rPr lang="en-US" dirty="0" smtClean="0"/>
              <a:t>NH borders blue and green</a:t>
            </a:r>
            <a:br>
              <a:rPr lang="en-US" dirty="0" smtClean="0"/>
            </a:br>
            <a:r>
              <a:rPr lang="en-US" dirty="0" smtClean="0"/>
              <a:t>states</a:t>
            </a:r>
          </a:p>
          <a:p>
            <a:endParaRPr lang="en-US" dirty="0" smtClean="0"/>
          </a:p>
          <a:p>
            <a:r>
              <a:rPr lang="en-US" dirty="0" smtClean="0"/>
              <a:t>So we have to use color</a:t>
            </a:r>
            <a:br>
              <a:rPr lang="en-US" dirty="0" smtClean="0"/>
            </a:br>
            <a:r>
              <a:rPr lang="en-US" dirty="0" smtClean="0"/>
              <a:t>#3: red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3" cy="338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next is NJ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3" cy="338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 next is NJ</a:t>
            </a:r>
          </a:p>
          <a:p>
            <a:endParaRPr lang="en-US" dirty="0" smtClean="0"/>
          </a:p>
          <a:p>
            <a:r>
              <a:rPr lang="en-US" dirty="0" smtClean="0"/>
              <a:t>NJ borders a blue state,</a:t>
            </a:r>
            <a:br>
              <a:rPr lang="en-US" dirty="0" smtClean="0"/>
            </a:br>
            <a:r>
              <a:rPr lang="en-US" dirty="0" smtClean="0"/>
              <a:t>so we use color #2: green</a:t>
            </a:r>
          </a:p>
          <a:p>
            <a:endParaRPr lang="en-US" dirty="0" smtClean="0"/>
          </a:p>
          <a:p>
            <a:r>
              <a:rPr lang="en-US" dirty="0" smtClean="0"/>
              <a:t>We could use color #3,</a:t>
            </a:r>
            <a:br>
              <a:rPr lang="en-US" dirty="0" smtClean="0"/>
            </a:br>
            <a:r>
              <a:rPr lang="en-US" dirty="0" smtClean="0"/>
              <a:t>but according to the </a:t>
            </a:r>
            <a:br>
              <a:rPr lang="en-US" dirty="0" smtClean="0"/>
            </a:br>
            <a:r>
              <a:rPr lang="en-US" dirty="0" smtClean="0"/>
              <a:t>algorithm, we use the</a:t>
            </a:r>
            <a:br>
              <a:rPr lang="en-US" dirty="0" smtClean="0"/>
            </a:br>
            <a:r>
              <a:rPr lang="en-US" dirty="0" smtClean="0"/>
              <a:t>lowest numbered color</a:t>
            </a:r>
            <a:br>
              <a:rPr lang="en-US" dirty="0" smtClean="0"/>
            </a:br>
            <a:r>
              <a:rPr lang="en-US" dirty="0" smtClean="0"/>
              <a:t>we can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2" cy="338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NY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2" cy="338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NY</a:t>
            </a:r>
          </a:p>
          <a:p>
            <a:endParaRPr lang="en-US" dirty="0" smtClean="0"/>
          </a:p>
          <a:p>
            <a:r>
              <a:rPr lang="en-US" dirty="0" smtClean="0"/>
              <a:t>NY borders blue and green</a:t>
            </a:r>
            <a:br>
              <a:rPr lang="en-US" dirty="0" smtClean="0"/>
            </a:br>
            <a:r>
              <a:rPr lang="en-US" dirty="0" smtClean="0"/>
              <a:t>states, but no red states</a:t>
            </a:r>
          </a:p>
          <a:p>
            <a:endParaRPr lang="en-US" dirty="0" smtClean="0"/>
          </a:p>
          <a:p>
            <a:r>
              <a:rPr lang="en-US" dirty="0" smtClean="0"/>
              <a:t>So we can use red for NY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2" cy="338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 is Pennsylvania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2" cy="338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 is Pennsylvania</a:t>
            </a:r>
          </a:p>
          <a:p>
            <a:endParaRPr lang="en-US" dirty="0" smtClean="0"/>
          </a:p>
          <a:p>
            <a:r>
              <a:rPr lang="en-US" dirty="0" smtClean="0"/>
              <a:t>Since PA is connected to </a:t>
            </a:r>
            <a:br>
              <a:rPr lang="en-US" dirty="0" smtClean="0"/>
            </a:br>
            <a:r>
              <a:rPr lang="en-US" dirty="0" smtClean="0"/>
              <a:t>vertices colored with </a:t>
            </a:r>
            <a:br>
              <a:rPr lang="en-US" dirty="0" smtClean="0"/>
            </a:br>
            <a:r>
              <a:rPr lang="en-US" dirty="0" smtClean="0"/>
              <a:t>colors 1, 2, and 3, we</a:t>
            </a:r>
            <a:br>
              <a:rPr lang="en-US" dirty="0" smtClean="0"/>
            </a:br>
            <a:r>
              <a:rPr lang="en-US" dirty="0" smtClean="0"/>
              <a:t>must use color #4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2" cy="338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Rhode Island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2" cy="338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is Rhode Island</a:t>
            </a:r>
          </a:p>
          <a:p>
            <a:endParaRPr lang="en-US" dirty="0" smtClean="0"/>
          </a:p>
          <a:p>
            <a:r>
              <a:rPr lang="en-US" dirty="0" smtClean="0"/>
              <a:t>RI borders colors 1 and 2,</a:t>
            </a:r>
            <a:br>
              <a:rPr lang="en-US" dirty="0" smtClean="0"/>
            </a:br>
            <a:r>
              <a:rPr lang="en-US" dirty="0" smtClean="0"/>
              <a:t>so we use color #3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1" cy="338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“proper” coloring because no two bordering states are the same color</a:t>
            </a:r>
            <a:endParaRPr lang="en-US" dirty="0"/>
          </a:p>
        </p:txBody>
      </p:sp>
      <p:pic>
        <p:nvPicPr>
          <p:cNvPr id="4" name="Picture 3" descr="st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2819400"/>
            <a:ext cx="473336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 we have Vermont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1" cy="338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 we have Vermont</a:t>
            </a:r>
          </a:p>
          <a:p>
            <a:endParaRPr lang="en-US" dirty="0" smtClean="0"/>
          </a:p>
          <a:p>
            <a:r>
              <a:rPr lang="en-US" dirty="0" smtClean="0"/>
              <a:t>Vermont only borders </a:t>
            </a:r>
            <a:br>
              <a:rPr lang="en-US" dirty="0" smtClean="0"/>
            </a:br>
            <a:r>
              <a:rPr lang="en-US" dirty="0" smtClean="0"/>
              <a:t>colors 2 and 3, so we can</a:t>
            </a:r>
            <a:br>
              <a:rPr lang="en-US" dirty="0" smtClean="0"/>
            </a:br>
            <a:r>
              <a:rPr lang="en-US" dirty="0" smtClean="0"/>
              <a:t>use color #1</a:t>
            </a:r>
          </a:p>
          <a:p>
            <a:endParaRPr lang="en-US" dirty="0" smtClean="0"/>
          </a:p>
          <a:p>
            <a:r>
              <a:rPr lang="en-US" dirty="0" smtClean="0"/>
              <a:t>We have finished our</a:t>
            </a:r>
            <a:br>
              <a:rPr lang="en-US" dirty="0" smtClean="0"/>
            </a:br>
            <a:r>
              <a:rPr lang="en-US" dirty="0" smtClean="0"/>
              <a:t>coloring with 4 colors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2" y="2590800"/>
            <a:ext cx="2583991" cy="338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graph coloring gives us a map coloring, and we could use this method for the whole US map</a:t>
            </a:r>
          </a:p>
        </p:txBody>
      </p:sp>
      <p:pic>
        <p:nvPicPr>
          <p:cNvPr id="4" name="Picture 3" descr="ne_us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246124"/>
            <a:ext cx="2583991" cy="3383276"/>
          </a:xfrm>
          <a:prstGeom prst="rect">
            <a:avLst/>
          </a:prstGeom>
        </p:spPr>
      </p:pic>
      <p:pic>
        <p:nvPicPr>
          <p:cNvPr id="5" name="Picture 4" descr="ne_us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956560"/>
            <a:ext cx="3346253" cy="37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greedy algorithm is easy to use, but it doesn’t always give the best answer</a:t>
            </a:r>
            <a:endParaRPr lang="en-US" dirty="0"/>
          </a:p>
        </p:txBody>
      </p:sp>
      <p:pic>
        <p:nvPicPr>
          <p:cNvPr id="4" name="Picture 3" descr="ne_us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048000"/>
            <a:ext cx="2514161" cy="3291840"/>
          </a:xfrm>
          <a:prstGeom prst="rect">
            <a:avLst/>
          </a:prstGeom>
        </p:spPr>
      </p:pic>
      <p:pic>
        <p:nvPicPr>
          <p:cNvPr id="5" name="Picture 4" descr="ne_us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8000"/>
            <a:ext cx="2514161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Coloring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Choose an order for the vertices.  </a:t>
            </a:r>
          </a:p>
          <a:p>
            <a:pPr marL="633222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Choose a list of colors, also in some order.  </a:t>
            </a:r>
          </a:p>
          <a:p>
            <a:pPr marL="633222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In order, color each vertex using the first legal color on the list, making sure that no two adjacent vertices are the same color.  </a:t>
            </a:r>
          </a:p>
          <a:p>
            <a:pPr marL="633222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Continue in this way until each vertex is colored.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are in charge of assigning rooms for a small convention</a:t>
            </a:r>
          </a:p>
          <a:p>
            <a:endParaRPr lang="en-US" dirty="0" smtClean="0"/>
          </a:p>
          <a:p>
            <a:r>
              <a:rPr lang="en-US" dirty="0" smtClean="0"/>
              <a:t>There are several events occurring, and each event needs its own room</a:t>
            </a:r>
          </a:p>
          <a:p>
            <a:endParaRPr lang="en-US" dirty="0" smtClean="0"/>
          </a:p>
          <a:p>
            <a:r>
              <a:rPr lang="en-US" dirty="0" smtClean="0"/>
              <a:t>We can use the same room for two different events as long as the times do not overlap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suppose we have 10 events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rooms do we need?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66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A. 3:30pm – 4:30pm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F. 3pm – 4pm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B. 1pm</a:t>
                      </a:r>
                      <a:r>
                        <a:rPr lang="en-US" b="1" baseline="0" dirty="0" smtClean="0"/>
                        <a:t> – 3pm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G.</a:t>
                      </a:r>
                      <a:r>
                        <a:rPr lang="en-US" b="1" baseline="0" dirty="0" smtClean="0"/>
                        <a:t> 4:30pm – 6:30pm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C. 5pm</a:t>
                      </a:r>
                      <a:r>
                        <a:rPr lang="en-US" b="1" baseline="0" dirty="0" smtClean="0"/>
                        <a:t> – 7pm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H.</a:t>
                      </a:r>
                      <a:r>
                        <a:rPr lang="en-US" b="1" baseline="0" dirty="0" smtClean="0"/>
                        <a:t> 7:30pm – 9pm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D. 4:30pm – 5pm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I. 2pm – 6pm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E. 1:30pm – 2:30pm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J. 5pm – 8pm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suppose we have 10 events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draw a graph to represent this problem: each vertex represents an event, and two events are connected if they overlap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66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A. 3:30pm – 4:30pm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F. 3pm – 4pm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B. 1pm</a:t>
                      </a:r>
                      <a:r>
                        <a:rPr lang="en-US" b="1" baseline="0" dirty="0" smtClean="0"/>
                        <a:t> – 3pm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G.</a:t>
                      </a:r>
                      <a:r>
                        <a:rPr lang="en-US" b="1" baseline="0" dirty="0" smtClean="0"/>
                        <a:t> 4:30pm – 6:30pm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C. 5pm</a:t>
                      </a:r>
                      <a:r>
                        <a:rPr lang="en-US" b="1" baseline="0" dirty="0" smtClean="0"/>
                        <a:t> – 7pm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H.</a:t>
                      </a:r>
                      <a:r>
                        <a:rPr lang="en-US" b="1" baseline="0" dirty="0" smtClean="0"/>
                        <a:t> 7:30pm – 9pm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D. 4:30pm – 5pm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I. 2pm – 6pm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E. 1:30pm – 2:30pm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J. 5pm – 8pm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graph might </a:t>
            </a:r>
            <a:br>
              <a:rPr lang="en-US" dirty="0" smtClean="0"/>
            </a:br>
            <a:r>
              <a:rPr lang="en-US" dirty="0" smtClean="0"/>
              <a:t>look something </a:t>
            </a:r>
            <a:br>
              <a:rPr lang="en-US" dirty="0" smtClean="0"/>
            </a:br>
            <a:r>
              <a:rPr lang="en-US" dirty="0" smtClean="0"/>
              <a:t>like this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828800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A. 3:30pm – 4:30pm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F. 3pm – 4pm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B. 1pm</a:t>
                      </a:r>
                      <a:r>
                        <a:rPr lang="en-US" b="1" baseline="0" dirty="0" smtClean="0"/>
                        <a:t> – 3pm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G.</a:t>
                      </a:r>
                      <a:r>
                        <a:rPr lang="en-US" b="1" baseline="0" dirty="0" smtClean="0"/>
                        <a:t> 4:30pm – 6:30pm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C. 5pm</a:t>
                      </a:r>
                      <a:r>
                        <a:rPr lang="en-US" b="1" baseline="0" dirty="0" smtClean="0"/>
                        <a:t> – 7pm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H.</a:t>
                      </a:r>
                      <a:r>
                        <a:rPr lang="en-US" b="1" baseline="0" dirty="0" smtClean="0"/>
                        <a:t> 7:30pm – 9pm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D. 4:30pm – 5pm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I. 2pm – 6pm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E. 1:30pm – 2:30pm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J. 5pm – 8pm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nterv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038600"/>
            <a:ext cx="3864545" cy="240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we properly </a:t>
            </a:r>
            <a:br>
              <a:rPr lang="en-US" dirty="0" smtClean="0"/>
            </a:br>
            <a:r>
              <a:rPr lang="en-US" dirty="0" smtClean="0"/>
              <a:t>color the graph,</a:t>
            </a:r>
            <a:br>
              <a:rPr lang="en-US" dirty="0" smtClean="0"/>
            </a:br>
            <a:r>
              <a:rPr lang="en-US" dirty="0" smtClean="0"/>
              <a:t>then each color </a:t>
            </a:r>
            <a:br>
              <a:rPr lang="en-US" dirty="0" smtClean="0"/>
            </a:br>
            <a:r>
              <a:rPr lang="en-US" dirty="0" smtClean="0"/>
              <a:t>represents a room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828800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A. 3:30pm – 4:30pm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F. 3pm – 4pm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B. 1pm</a:t>
                      </a:r>
                      <a:r>
                        <a:rPr lang="en-US" b="1" baseline="0" dirty="0" smtClean="0"/>
                        <a:t> – 3pm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G.</a:t>
                      </a:r>
                      <a:r>
                        <a:rPr lang="en-US" b="1" baseline="0" dirty="0" smtClean="0"/>
                        <a:t> 4:30pm – 6:30pm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C. 5pm</a:t>
                      </a:r>
                      <a:r>
                        <a:rPr lang="en-US" b="1" baseline="0" dirty="0" smtClean="0"/>
                        <a:t> – 7pm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H.</a:t>
                      </a:r>
                      <a:r>
                        <a:rPr lang="en-US" b="1" baseline="0" dirty="0" smtClean="0"/>
                        <a:t> 7:30pm – 9pm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D. 4:30pm – 5pm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I. 2pm – 6pm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E. 1:30pm – 2:30pm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J. 5pm – 8pm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nterv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038600"/>
            <a:ext cx="3864545" cy="240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coloring uses 6 colors; is it possible to color the map with fewer colors?</a:t>
            </a:r>
            <a:endParaRPr lang="en-US" dirty="0"/>
          </a:p>
        </p:txBody>
      </p:sp>
      <p:pic>
        <p:nvPicPr>
          <p:cNvPr id="4" name="Picture 3" descr="st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2819400"/>
            <a:ext cx="473336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another application, consider how broadcast signals work</a:t>
            </a:r>
          </a:p>
          <a:p>
            <a:endParaRPr lang="en-US" dirty="0" smtClean="0"/>
          </a:p>
          <a:p>
            <a:r>
              <a:rPr lang="en-US" dirty="0" smtClean="0"/>
              <a:t>The signals sent by radio and TV towers use different frequencies</a:t>
            </a:r>
          </a:p>
          <a:p>
            <a:endParaRPr lang="en-US" dirty="0" smtClean="0"/>
          </a:p>
          <a:p>
            <a:r>
              <a:rPr lang="en-US" dirty="0" smtClean="0"/>
              <a:t>When you change the frequency on your radio, you change which station you are listening 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drive your car in a particular direction, eventually you will get too far from the broadcast tower for the station you are listening to, and the station will fade out</a:t>
            </a:r>
          </a:p>
          <a:p>
            <a:endParaRPr lang="en-US" dirty="0" smtClean="0"/>
          </a:p>
          <a:p>
            <a:r>
              <a:rPr lang="en-US" dirty="0" smtClean="0"/>
              <a:t>However, you may eventually get closer to another tower using the same frequency, and you will pick up a different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stations are allowed to use the same frequency as long as they are far enough apart</a:t>
            </a:r>
          </a:p>
          <a:p>
            <a:endParaRPr lang="en-US" dirty="0" smtClean="0"/>
          </a:p>
          <a:p>
            <a:r>
              <a:rPr lang="en-US" dirty="0" smtClean="0"/>
              <a:t>Cell phone broadcast towers use the same principle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map shows the location of the cell phone broadcast towers in the Shippensburg area</a:t>
            </a:r>
          </a:p>
          <a:p>
            <a:endParaRPr lang="en-US" dirty="0" smtClean="0"/>
          </a:p>
          <a:p>
            <a:r>
              <a:rPr lang="en-US" dirty="0" smtClean="0"/>
              <a:t>There is a radius</a:t>
            </a:r>
            <a:br>
              <a:rPr lang="en-US" dirty="0" smtClean="0"/>
            </a:br>
            <a:r>
              <a:rPr lang="en-US" dirty="0" smtClean="0"/>
              <a:t>around each tower</a:t>
            </a:r>
            <a:br>
              <a:rPr lang="en-US" dirty="0" smtClean="0"/>
            </a:br>
            <a:r>
              <a:rPr lang="en-US" dirty="0" smtClean="0"/>
              <a:t>that represents its</a:t>
            </a:r>
            <a:br>
              <a:rPr lang="en-US" dirty="0" smtClean="0"/>
            </a:br>
            <a:r>
              <a:rPr lang="en-US" dirty="0" smtClean="0"/>
              <a:t>broadcast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0"/>
            <a:ext cx="43349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a graph to represent this problem</a:t>
            </a:r>
          </a:p>
          <a:p>
            <a:endParaRPr lang="en-US" dirty="0" smtClean="0"/>
          </a:p>
          <a:p>
            <a:r>
              <a:rPr lang="en-US" dirty="0" smtClean="0"/>
              <a:t>Each tower will be</a:t>
            </a:r>
            <a:br>
              <a:rPr lang="en-US" dirty="0" smtClean="0"/>
            </a:br>
            <a:r>
              <a:rPr lang="en-US" dirty="0" smtClean="0"/>
              <a:t>represented by a </a:t>
            </a:r>
            <a:br>
              <a:rPr lang="en-US" dirty="0" smtClean="0"/>
            </a:br>
            <a:r>
              <a:rPr lang="en-US" dirty="0" smtClean="0"/>
              <a:t>vertex</a:t>
            </a:r>
          </a:p>
          <a:p>
            <a:endParaRPr lang="en-US" dirty="0" smtClean="0"/>
          </a:p>
          <a:p>
            <a:r>
              <a:rPr lang="en-US" dirty="0" smtClean="0"/>
              <a:t>Two towers are </a:t>
            </a:r>
            <a:br>
              <a:rPr lang="en-US" dirty="0" smtClean="0"/>
            </a:br>
            <a:r>
              <a:rPr lang="en-US" dirty="0" smtClean="0"/>
              <a:t>connected if their</a:t>
            </a:r>
            <a:br>
              <a:rPr lang="en-US" dirty="0" smtClean="0"/>
            </a:br>
            <a:r>
              <a:rPr lang="en-US" dirty="0" smtClean="0"/>
              <a:t>areas overlap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2550" y="3048000"/>
            <a:ext cx="43290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graph looks something like this</a:t>
            </a:r>
          </a:p>
          <a:p>
            <a:endParaRPr lang="en-US" dirty="0" smtClean="0"/>
          </a:p>
          <a:p>
            <a:r>
              <a:rPr lang="en-US" dirty="0" smtClean="0"/>
              <a:t>When we properly </a:t>
            </a:r>
            <a:br>
              <a:rPr lang="en-US" dirty="0" smtClean="0"/>
            </a:br>
            <a:r>
              <a:rPr lang="en-US" dirty="0" smtClean="0"/>
              <a:t>color this graph, we </a:t>
            </a:r>
            <a:br>
              <a:rPr lang="en-US" dirty="0" smtClean="0"/>
            </a:br>
            <a:r>
              <a:rPr lang="en-US" dirty="0" smtClean="0"/>
              <a:t>will be making sure</a:t>
            </a:r>
            <a:br>
              <a:rPr lang="en-US" dirty="0" smtClean="0"/>
            </a:br>
            <a:r>
              <a:rPr lang="en-US" dirty="0" smtClean="0"/>
              <a:t>that two towers that</a:t>
            </a:r>
            <a:br>
              <a:rPr lang="en-US" dirty="0" smtClean="0"/>
            </a:br>
            <a:r>
              <a:rPr lang="en-US" dirty="0" smtClean="0"/>
              <a:t>are too close to each</a:t>
            </a:r>
            <a:br>
              <a:rPr lang="en-US" dirty="0" smtClean="0"/>
            </a:br>
            <a:r>
              <a:rPr lang="en-US" dirty="0" smtClean="0"/>
              <a:t>other get different</a:t>
            </a:r>
            <a:br>
              <a:rPr lang="en-US" dirty="0" smtClean="0"/>
            </a:br>
            <a:r>
              <a:rPr lang="en-US" dirty="0" smtClean="0"/>
              <a:t>colors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2550" y="3048000"/>
            <a:ext cx="4329040" cy="347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each color represents a bandwidth that the tower can use</a:t>
            </a:r>
          </a:p>
          <a:p>
            <a:endParaRPr lang="en-US" dirty="0" smtClean="0"/>
          </a:p>
          <a:p>
            <a:r>
              <a:rPr lang="en-US" dirty="0" smtClean="0"/>
              <a:t>If we color this graph…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4990" y="3048000"/>
            <a:ext cx="2804159" cy="347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Bandwidth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each color represents a bandwidth that the tower can use</a:t>
            </a:r>
          </a:p>
          <a:p>
            <a:endParaRPr lang="en-US" dirty="0" smtClean="0"/>
          </a:p>
          <a:p>
            <a:r>
              <a:rPr lang="en-US" dirty="0" smtClean="0"/>
              <a:t>If we color this graph…</a:t>
            </a:r>
          </a:p>
          <a:p>
            <a:endParaRPr lang="en-US" dirty="0" smtClean="0"/>
          </a:p>
          <a:p>
            <a:r>
              <a:rPr lang="en-US" dirty="0" smtClean="0"/>
              <a:t>… we see that we would</a:t>
            </a:r>
            <a:br>
              <a:rPr lang="en-US" dirty="0" smtClean="0"/>
            </a:br>
            <a:r>
              <a:rPr lang="en-US" dirty="0" smtClean="0"/>
              <a:t>need 4 frequencies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4990" y="3048000"/>
            <a:ext cx="2804159" cy="347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may have seen Sudoku puzzles before</a:t>
            </a:r>
          </a:p>
          <a:p>
            <a:endParaRPr lang="en-US" dirty="0" smtClean="0"/>
          </a:p>
          <a:p>
            <a:r>
              <a:rPr lang="en-US" dirty="0" smtClean="0"/>
              <a:t>There is a 9x9 grid, </a:t>
            </a:r>
            <a:br>
              <a:rPr lang="en-US" dirty="0" smtClean="0"/>
            </a:br>
            <a:r>
              <a:rPr lang="en-US" dirty="0" smtClean="0"/>
              <a:t>and each square should</a:t>
            </a:r>
            <a:br>
              <a:rPr lang="en-US" dirty="0" smtClean="0"/>
            </a:br>
            <a:r>
              <a:rPr lang="en-US" dirty="0" smtClean="0"/>
              <a:t>be filled in with a </a:t>
            </a:r>
            <a:br>
              <a:rPr lang="en-US" dirty="0" smtClean="0"/>
            </a:br>
            <a:r>
              <a:rPr lang="en-US" dirty="0" smtClean="0"/>
              <a:t>number from 1 to 9 so</a:t>
            </a:r>
            <a:br>
              <a:rPr lang="en-US" dirty="0" smtClean="0"/>
            </a:br>
            <a:r>
              <a:rPr lang="en-US" dirty="0" smtClean="0"/>
              <a:t>that each column, each</a:t>
            </a:r>
            <a:br>
              <a:rPr lang="en-US" dirty="0" smtClean="0"/>
            </a:br>
            <a:r>
              <a:rPr lang="en-US" dirty="0" smtClean="0"/>
              <a:t>row, and each 3x3</a:t>
            </a:r>
            <a:br>
              <a:rPr lang="en-US" dirty="0" smtClean="0"/>
            </a:br>
            <a:r>
              <a:rPr lang="en-US" dirty="0" err="1" smtClean="0"/>
              <a:t>subsquare</a:t>
            </a:r>
            <a:r>
              <a:rPr lang="en-US" dirty="0" smtClean="0"/>
              <a:t> contains</a:t>
            </a:r>
            <a:br>
              <a:rPr lang="en-US" dirty="0" smtClean="0"/>
            </a:br>
            <a:r>
              <a:rPr lang="en-US" dirty="0" smtClean="0"/>
              <a:t>1 through 9 exactly </a:t>
            </a:r>
            <a:br>
              <a:rPr lang="en-US" dirty="0" smtClean="0"/>
            </a:br>
            <a:r>
              <a:rPr lang="en-US" dirty="0" smtClean="0"/>
              <a:t>once</a:t>
            </a:r>
            <a:endParaRPr lang="en-US" dirty="0"/>
          </a:p>
        </p:txBody>
      </p:sp>
      <p:pic>
        <p:nvPicPr>
          <p:cNvPr id="4" name="Picture 3" descr="sudoku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667000"/>
            <a:ext cx="338328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represent this puzzle with a graph</a:t>
            </a:r>
          </a:p>
          <a:p>
            <a:endParaRPr lang="en-US" dirty="0" smtClean="0"/>
          </a:p>
          <a:p>
            <a:r>
              <a:rPr lang="en-US" dirty="0" smtClean="0"/>
              <a:t>Each of the 81 squares</a:t>
            </a:r>
            <a:br>
              <a:rPr lang="en-US" dirty="0" smtClean="0"/>
            </a:br>
            <a:r>
              <a:rPr lang="en-US" dirty="0" smtClean="0"/>
              <a:t>is a vertex</a:t>
            </a:r>
          </a:p>
          <a:p>
            <a:endParaRPr lang="en-US" dirty="0" smtClean="0"/>
          </a:p>
          <a:p>
            <a:r>
              <a:rPr lang="en-US" dirty="0" smtClean="0"/>
              <a:t>We connect each</a:t>
            </a:r>
            <a:br>
              <a:rPr lang="en-US" dirty="0" smtClean="0"/>
            </a:br>
            <a:r>
              <a:rPr lang="en-US" dirty="0" smtClean="0"/>
              <a:t>to the squares that</a:t>
            </a:r>
            <a:br>
              <a:rPr lang="en-US" dirty="0" smtClean="0"/>
            </a:br>
            <a:r>
              <a:rPr lang="en-US" dirty="0" smtClean="0"/>
              <a:t>must contain different</a:t>
            </a:r>
            <a:br>
              <a:rPr lang="en-US" dirty="0" smtClean="0"/>
            </a:b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4" name="Picture 3" descr="sudoku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667000"/>
            <a:ext cx="338328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use only two colors?</a:t>
            </a:r>
          </a:p>
          <a:p>
            <a:endParaRPr lang="en-US" dirty="0" smtClean="0"/>
          </a:p>
          <a:p>
            <a:r>
              <a:rPr lang="en-US" dirty="0" smtClean="0"/>
              <a:t>Let’s zoom in on a portion</a:t>
            </a:r>
            <a:br>
              <a:rPr lang="en-US" dirty="0" smtClean="0"/>
            </a:br>
            <a:r>
              <a:rPr lang="en-US" dirty="0" smtClean="0"/>
              <a:t>of the map</a:t>
            </a:r>
            <a:endParaRPr lang="en-US" dirty="0"/>
          </a:p>
        </p:txBody>
      </p:sp>
      <p:pic>
        <p:nvPicPr>
          <p:cNvPr id="4" name="Picture 3" descr="ne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95600"/>
            <a:ext cx="314814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the square labeled X must have a different number</a:t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smtClean="0"/>
              <a:t>the </a:t>
            </a:r>
            <a:r>
              <a:rPr lang="en-US" smtClean="0"/>
              <a:t>20 shaded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squares</a:t>
            </a:r>
          </a:p>
          <a:p>
            <a:endParaRPr lang="en-US" dirty="0" smtClean="0"/>
          </a:p>
          <a:p>
            <a:r>
              <a:rPr lang="en-US" dirty="0" smtClean="0"/>
              <a:t>When we color our</a:t>
            </a:r>
            <a:br>
              <a:rPr lang="en-US" dirty="0" smtClean="0"/>
            </a:br>
            <a:r>
              <a:rPr lang="en-US" dirty="0" smtClean="0"/>
              <a:t>graph with 9 colors,</a:t>
            </a:r>
            <a:br>
              <a:rPr lang="en-US" dirty="0" smtClean="0"/>
            </a:br>
            <a:r>
              <a:rPr lang="en-US" dirty="0" smtClean="0"/>
              <a:t>we will have solved</a:t>
            </a:r>
            <a:br>
              <a:rPr lang="en-US" dirty="0" smtClean="0"/>
            </a:br>
            <a:r>
              <a:rPr lang="en-US" dirty="0" smtClean="0"/>
              <a:t>the puzzle</a:t>
            </a:r>
            <a:endParaRPr lang="en-US" dirty="0"/>
          </a:p>
        </p:txBody>
      </p:sp>
      <p:pic>
        <p:nvPicPr>
          <p:cNvPr id="4" name="Picture 3" descr="sudoku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667000"/>
            <a:ext cx="338328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coloring problem that comes from a Sudoku</a:t>
            </a:r>
            <a:br>
              <a:rPr lang="en-US" dirty="0" smtClean="0"/>
            </a:br>
            <a:r>
              <a:rPr lang="en-US" dirty="0" smtClean="0"/>
              <a:t>puzzle is an example</a:t>
            </a:r>
            <a:br>
              <a:rPr lang="en-US" dirty="0" smtClean="0"/>
            </a:br>
            <a:r>
              <a:rPr lang="en-US" dirty="0" smtClean="0"/>
              <a:t>of a </a:t>
            </a:r>
            <a:r>
              <a:rPr lang="en-US" b="1" dirty="0" smtClean="0"/>
              <a:t>partial coloring</a:t>
            </a:r>
          </a:p>
          <a:p>
            <a:endParaRPr lang="en-US" dirty="0" smtClean="0"/>
          </a:p>
          <a:p>
            <a:r>
              <a:rPr lang="en-US" dirty="0" smtClean="0"/>
              <a:t>Some of the vertices</a:t>
            </a:r>
            <a:br>
              <a:rPr lang="en-US" dirty="0" smtClean="0"/>
            </a:br>
            <a:r>
              <a:rPr lang="en-US" dirty="0" smtClean="0"/>
              <a:t>are already colored</a:t>
            </a:r>
          </a:p>
          <a:p>
            <a:endParaRPr lang="en-US" dirty="0" smtClean="0"/>
          </a:p>
          <a:p>
            <a:r>
              <a:rPr lang="en-US" dirty="0" smtClean="0"/>
              <a:t>We have to determine </a:t>
            </a:r>
            <a:br>
              <a:rPr lang="en-US" dirty="0" smtClean="0"/>
            </a:br>
            <a:r>
              <a:rPr lang="en-US" dirty="0" smtClean="0"/>
              <a:t>how to color the rest</a:t>
            </a:r>
            <a:endParaRPr lang="en-US" dirty="0"/>
          </a:p>
        </p:txBody>
      </p:sp>
      <p:pic>
        <p:nvPicPr>
          <p:cNvPr id="4" name="Picture 3" descr="sudoku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667000"/>
            <a:ext cx="338328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this graph is partially colored</a:t>
            </a:r>
          </a:p>
          <a:p>
            <a:endParaRPr lang="en-US" dirty="0" smtClean="0"/>
          </a:p>
          <a:p>
            <a:r>
              <a:rPr lang="en-US" dirty="0" smtClean="0"/>
              <a:t>We could use the</a:t>
            </a:r>
            <a:br>
              <a:rPr lang="en-US" dirty="0" smtClean="0"/>
            </a:br>
            <a:r>
              <a:rPr lang="en-US" dirty="0" smtClean="0"/>
              <a:t>greedy coloring</a:t>
            </a:r>
            <a:br>
              <a:rPr lang="en-US" dirty="0" smtClean="0"/>
            </a:br>
            <a:r>
              <a:rPr lang="en-US" dirty="0" smtClean="0"/>
              <a:t>algorithm or some</a:t>
            </a:r>
            <a:br>
              <a:rPr lang="en-US" dirty="0" smtClean="0"/>
            </a:br>
            <a:r>
              <a:rPr lang="en-US" dirty="0" smtClean="0"/>
              <a:t>other method to </a:t>
            </a:r>
            <a:br>
              <a:rPr lang="en-US" dirty="0" smtClean="0"/>
            </a:br>
            <a:r>
              <a:rPr lang="en-US" dirty="0" smtClean="0"/>
              <a:t>finish the coloring</a:t>
            </a:r>
            <a:endParaRPr lang="en-US" dirty="0"/>
          </a:p>
        </p:txBody>
      </p:sp>
      <p:pic>
        <p:nvPicPr>
          <p:cNvPr id="4" name="Picture 3" descr="sudoku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791729"/>
            <a:ext cx="3383280" cy="313382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of figuring out how many colors are needed to properly color a map has been studied for hundreds of years</a:t>
            </a:r>
          </a:p>
          <a:p>
            <a:endParaRPr lang="en-US" dirty="0" smtClean="0"/>
          </a:p>
          <a:p>
            <a:r>
              <a:rPr lang="en-US" dirty="0" smtClean="0"/>
              <a:t>It was long thought that only 4 colors are ever needed</a:t>
            </a:r>
          </a:p>
          <a:p>
            <a:endParaRPr lang="en-US" dirty="0" smtClean="0"/>
          </a:p>
          <a:p>
            <a:r>
              <a:rPr lang="en-US" dirty="0" smtClean="0"/>
              <a:t>This was finally proved in 1976 with the aid of computers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consider the graph coloring problem for many different types of graphs, not just ones that come from maps</a:t>
            </a:r>
          </a:p>
          <a:p>
            <a:endParaRPr lang="en-US" dirty="0" smtClean="0"/>
          </a:p>
          <a:p>
            <a:r>
              <a:rPr lang="en-US" dirty="0" smtClean="0"/>
              <a:t>In general, more than 4 </a:t>
            </a:r>
            <a:br>
              <a:rPr lang="en-US" dirty="0" smtClean="0"/>
            </a:br>
            <a:r>
              <a:rPr lang="en-US" dirty="0" smtClean="0"/>
              <a:t>colors might be needed if</a:t>
            </a:r>
            <a:br>
              <a:rPr lang="en-US" dirty="0" smtClean="0"/>
            </a:br>
            <a:r>
              <a:rPr lang="en-US" dirty="0" smtClean="0"/>
              <a:t>the graph doesn’t come </a:t>
            </a:r>
            <a:br>
              <a:rPr lang="en-US" dirty="0" smtClean="0"/>
            </a:br>
            <a:r>
              <a:rPr lang="en-US" dirty="0" smtClean="0"/>
              <a:t>from a two-dimensional</a:t>
            </a:r>
            <a:br>
              <a:rPr lang="en-US" dirty="0" smtClean="0"/>
            </a:br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" name="Picture 3" descr="colo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657600"/>
            <a:ext cx="2668869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find the </a:t>
            </a:r>
            <a:r>
              <a:rPr lang="en-US" b="1" dirty="0" smtClean="0"/>
              <a:t>chromatic number</a:t>
            </a:r>
            <a:r>
              <a:rPr lang="en-US" dirty="0" smtClean="0"/>
              <a:t> for a graph, which is the smallest number of colors needed to properly color the vertices of the graph</a:t>
            </a:r>
          </a:p>
          <a:p>
            <a:endParaRPr lang="en-US" dirty="0" smtClean="0"/>
          </a:p>
          <a:p>
            <a:r>
              <a:rPr lang="en-US" dirty="0" smtClean="0"/>
              <a:t>In general, this can be a very difficult problem, but there are ways to narrow the possibilities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use the greedy algorithm, we only need a new color when we reach a vertex that is adjacent to vertices of all the colors we already have</a:t>
            </a:r>
          </a:p>
          <a:p>
            <a:endParaRPr lang="en-US" dirty="0" smtClean="0"/>
          </a:p>
          <a:p>
            <a:r>
              <a:rPr lang="en-US" dirty="0" smtClean="0"/>
              <a:t>In the worst case, the vertex</a:t>
            </a:r>
            <a:br>
              <a:rPr lang="en-US" dirty="0" smtClean="0"/>
            </a:br>
            <a:r>
              <a:rPr lang="en-US" dirty="0" smtClean="0"/>
              <a:t>with the highest degree</a:t>
            </a:r>
            <a:br>
              <a:rPr lang="en-US" dirty="0" smtClean="0"/>
            </a:br>
            <a:r>
              <a:rPr lang="en-US" dirty="0" smtClean="0"/>
              <a:t>might be this kind of vertex</a:t>
            </a:r>
            <a:endParaRPr lang="en-US" dirty="0"/>
          </a:p>
        </p:txBody>
      </p:sp>
      <p:pic>
        <p:nvPicPr>
          <p:cNvPr id="4" name="Picture 3" descr="colo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581400"/>
            <a:ext cx="2668869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example, our vertex has degree 5, and would force us to use a 6</a:t>
            </a:r>
            <a:r>
              <a:rPr lang="en-US" baseline="30000" dirty="0" smtClean="0"/>
              <a:t>th</a:t>
            </a:r>
            <a:r>
              <a:rPr lang="en-US" dirty="0" smtClean="0"/>
              <a:t> color</a:t>
            </a:r>
          </a:p>
          <a:p>
            <a:endParaRPr lang="en-US" dirty="0" smtClean="0"/>
          </a:p>
          <a:p>
            <a:r>
              <a:rPr lang="en-US" dirty="0" smtClean="0"/>
              <a:t>But this is the worst case</a:t>
            </a:r>
          </a:p>
          <a:p>
            <a:endParaRPr lang="en-US" dirty="0" smtClean="0"/>
          </a:p>
          <a:p>
            <a:r>
              <a:rPr lang="en-US" dirty="0" smtClean="0"/>
              <a:t>So that tells us that our</a:t>
            </a:r>
            <a:br>
              <a:rPr lang="en-US" dirty="0" smtClean="0"/>
            </a:br>
            <a:r>
              <a:rPr lang="en-US" dirty="0" smtClean="0"/>
              <a:t>chromatic number can be</a:t>
            </a:r>
            <a:br>
              <a:rPr lang="en-US" dirty="0" smtClean="0"/>
            </a:br>
            <a:r>
              <a:rPr lang="en-US" dirty="0" smtClean="0"/>
              <a:t>at most equal to 1 + the </a:t>
            </a:r>
            <a:br>
              <a:rPr lang="en-US" dirty="0" smtClean="0"/>
            </a:br>
            <a:r>
              <a:rPr lang="en-US" dirty="0" smtClean="0"/>
              <a:t>highest degree in the graph</a:t>
            </a:r>
            <a:endParaRPr lang="en-US" dirty="0"/>
          </a:p>
        </p:txBody>
      </p:sp>
      <p:pic>
        <p:nvPicPr>
          <p:cNvPr id="4" name="Picture 3" descr="colo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581400"/>
            <a:ext cx="2668869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clique in a graph is a collection of vertices that are all mutually adjacent to each 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clique is a complete graph inside of the larger graph</a:t>
            </a:r>
          </a:p>
        </p:txBody>
      </p:sp>
      <p:pic>
        <p:nvPicPr>
          <p:cNvPr id="4" name="Picture 3" descr="colo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05200"/>
            <a:ext cx="1761598" cy="1133762"/>
          </a:xfrm>
          <a:prstGeom prst="rect">
            <a:avLst/>
          </a:prstGeom>
        </p:spPr>
      </p:pic>
      <p:pic>
        <p:nvPicPr>
          <p:cNvPr id="5" name="Picture 4" descr="col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2767" y="3124200"/>
            <a:ext cx="2121233" cy="1889604"/>
          </a:xfrm>
          <a:prstGeom prst="rect">
            <a:avLst/>
          </a:prstGeom>
        </p:spPr>
      </p:pic>
      <p:pic>
        <p:nvPicPr>
          <p:cNvPr id="6" name="Picture 5" descr="colo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352800"/>
            <a:ext cx="2121233" cy="125567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clique in a graph is a collection of vertices that are all mutually adjacent to each 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vertex in a clique must be given a different color</a:t>
            </a:r>
          </a:p>
        </p:txBody>
      </p:sp>
      <p:pic>
        <p:nvPicPr>
          <p:cNvPr id="4" name="Picture 3" descr="colo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05200"/>
            <a:ext cx="1761598" cy="1133762"/>
          </a:xfrm>
          <a:prstGeom prst="rect">
            <a:avLst/>
          </a:prstGeom>
        </p:spPr>
      </p:pic>
      <p:pic>
        <p:nvPicPr>
          <p:cNvPr id="5" name="Picture 4" descr="col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2767" y="3124200"/>
            <a:ext cx="2121233" cy="1889604"/>
          </a:xfrm>
          <a:prstGeom prst="rect">
            <a:avLst/>
          </a:prstGeom>
        </p:spPr>
      </p:pic>
      <p:pic>
        <p:nvPicPr>
          <p:cNvPr id="6" name="Picture 5" descr="colo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352800"/>
            <a:ext cx="2121233" cy="1255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choose a color for Pennsylvania, say blue</a:t>
            </a:r>
            <a:endParaRPr lang="en-US" dirty="0"/>
          </a:p>
        </p:txBody>
      </p:sp>
      <p:pic>
        <p:nvPicPr>
          <p:cNvPr id="4" name="Picture 3" descr="ne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598" y="2895600"/>
            <a:ext cx="313535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look for the biggest clique in a graph, that tells us we need at least that many colors</a:t>
            </a:r>
          </a:p>
          <a:p>
            <a:endParaRPr lang="en-US" dirty="0" smtClean="0"/>
          </a:p>
          <a:p>
            <a:r>
              <a:rPr lang="en-US" dirty="0" smtClean="0"/>
              <a:t>What is the biggest clique in this graph? </a:t>
            </a:r>
          </a:p>
        </p:txBody>
      </p:sp>
      <p:pic>
        <p:nvPicPr>
          <p:cNvPr id="7" name="Picture 6" descr="color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465320"/>
            <a:ext cx="4315806" cy="2011679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clique in this graph has 4 vertices</a:t>
            </a:r>
          </a:p>
          <a:p>
            <a:endParaRPr lang="en-US" dirty="0" smtClean="0"/>
          </a:p>
          <a:p>
            <a:r>
              <a:rPr lang="en-US" dirty="0" smtClean="0"/>
              <a:t>That tells us that we will need at least 4 colors to properly color this graph </a:t>
            </a:r>
          </a:p>
        </p:txBody>
      </p:sp>
      <p:pic>
        <p:nvPicPr>
          <p:cNvPr id="7" name="Picture 6" descr="color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1" y="4465320"/>
            <a:ext cx="4315804" cy="201167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and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01809"/>
          </a:xfrm>
        </p:spPr>
        <p:txBody>
          <a:bodyPr/>
          <a:lstStyle/>
          <a:p>
            <a:r>
              <a:rPr lang="en-US" dirty="0" smtClean="0"/>
              <a:t>The two principles we have just discussed give us upper and lower bounds on the chromatic number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finding the exact chromatic number can still be quite difficult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752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Size of the largest clique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61960" y="389340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≤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886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Chromatic number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89340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≤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3886200"/>
            <a:ext cx="2565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 + highest degree</a:t>
            </a:r>
            <a:br>
              <a:rPr lang="en-US" sz="2400" dirty="0" smtClean="0"/>
            </a:br>
            <a:r>
              <a:rPr lang="en-US" sz="2400" dirty="0" smtClean="0"/>
              <a:t>in the graph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New York borders PA, we can’t use blue for NY, so we need a </a:t>
            </a:r>
            <a:br>
              <a:rPr lang="en-US" dirty="0" smtClean="0"/>
            </a:br>
            <a:r>
              <a:rPr lang="en-US" dirty="0" smtClean="0"/>
              <a:t>second color, say red </a:t>
            </a:r>
            <a:endParaRPr lang="en-US" dirty="0"/>
          </a:p>
        </p:txBody>
      </p:sp>
      <p:pic>
        <p:nvPicPr>
          <p:cNvPr id="4" name="Picture 3" descr="ne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598" y="2895600"/>
            <a:ext cx="3135352" cy="32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Colors?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now New Jersey borders a blue state and a red state, so it can’t</a:t>
            </a:r>
            <a:br>
              <a:rPr lang="en-US" dirty="0" smtClean="0"/>
            </a:br>
            <a:r>
              <a:rPr lang="en-US" dirty="0" smtClean="0"/>
              <a:t>be red or blue</a:t>
            </a:r>
          </a:p>
          <a:p>
            <a:endParaRPr lang="en-US" dirty="0" smtClean="0"/>
          </a:p>
          <a:p>
            <a:r>
              <a:rPr lang="en-US" dirty="0" smtClean="0"/>
              <a:t>We need a third color </a:t>
            </a:r>
            <a:endParaRPr lang="en-US" dirty="0"/>
          </a:p>
        </p:txBody>
      </p:sp>
      <p:pic>
        <p:nvPicPr>
          <p:cNvPr id="4" name="Picture 3" descr="ne_us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598" y="2895600"/>
            <a:ext cx="3135352" cy="32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731</TotalTime>
  <Words>1643</Words>
  <Application>Microsoft Office PowerPoint</Application>
  <PresentationFormat>On-screen Show (4:3)</PresentationFormat>
  <Paragraphs>360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Default Theme</vt:lpstr>
      <vt:lpstr>Section 1.7: Coloring Graphs</vt:lpstr>
      <vt:lpstr>Maps and Colors</vt:lpstr>
      <vt:lpstr>Maps and Colors</vt:lpstr>
      <vt:lpstr>Maps and Colors</vt:lpstr>
      <vt:lpstr>Maps and Colors</vt:lpstr>
      <vt:lpstr>Two Colors?</vt:lpstr>
      <vt:lpstr>Two Colors?</vt:lpstr>
      <vt:lpstr>Two Colors?</vt:lpstr>
      <vt:lpstr>Two Colors?</vt:lpstr>
      <vt:lpstr>Three Colors?</vt:lpstr>
      <vt:lpstr>Three Colors?</vt:lpstr>
      <vt:lpstr>Three Colors?</vt:lpstr>
      <vt:lpstr>Three Colors?</vt:lpstr>
      <vt:lpstr>Three Colors?</vt:lpstr>
      <vt:lpstr>Four Colors!?</vt:lpstr>
      <vt:lpstr>Using Graphs to Color</vt:lpstr>
      <vt:lpstr>Using Graphs to Color</vt:lpstr>
      <vt:lpstr>Using Graphs to Color</vt:lpstr>
      <vt:lpstr>A “Greedy” Algorithm</vt:lpstr>
      <vt:lpstr>A “Greedy” Algorithm</vt:lpstr>
      <vt:lpstr>A “Greedy”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Using the Greedy Algorithm</vt:lpstr>
      <vt:lpstr>Not the Best Answer</vt:lpstr>
      <vt:lpstr>The Greedy Coloring Algorithm</vt:lpstr>
      <vt:lpstr>Application: Scheduling</vt:lpstr>
      <vt:lpstr>Application: Scheduling</vt:lpstr>
      <vt:lpstr>Application: Scheduling</vt:lpstr>
      <vt:lpstr>Application: Scheduling</vt:lpstr>
      <vt:lpstr>Application: Scheduling</vt:lpstr>
      <vt:lpstr>Application: Bandwidth Allocation</vt:lpstr>
      <vt:lpstr>Application: Bandwidth Allocation</vt:lpstr>
      <vt:lpstr>Application: Bandwidth Allocation</vt:lpstr>
      <vt:lpstr>Application: Bandwidth Allocation</vt:lpstr>
      <vt:lpstr>Application: Bandwidth Allocation</vt:lpstr>
      <vt:lpstr>Application: Bandwidth Allocation</vt:lpstr>
      <vt:lpstr>Application: Bandwidth Allocation</vt:lpstr>
      <vt:lpstr>Application: Bandwidth Allocation</vt:lpstr>
      <vt:lpstr>Application: Sudoku</vt:lpstr>
      <vt:lpstr>Application: Sudoku</vt:lpstr>
      <vt:lpstr>Application: Sudoku</vt:lpstr>
      <vt:lpstr>Partial Coloring</vt:lpstr>
      <vt:lpstr>Partial Coloring</vt:lpstr>
      <vt:lpstr>How Many Colors?</vt:lpstr>
      <vt:lpstr>How Many Colors?</vt:lpstr>
      <vt:lpstr>How Many Colors?</vt:lpstr>
      <vt:lpstr>Using the Greedy Algorithm</vt:lpstr>
      <vt:lpstr>Using the Greedy Algorithm</vt:lpstr>
      <vt:lpstr>Using Cliques</vt:lpstr>
      <vt:lpstr>Using Cliques</vt:lpstr>
      <vt:lpstr>Using Cliques</vt:lpstr>
      <vt:lpstr>Using Cliques</vt:lpstr>
      <vt:lpstr>Upper and Lower Bounds</vt:lpstr>
    </vt:vector>
  </TitlesOfParts>
  <Company>Shippensburg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1.7: Coloring Graphs</dc:title>
  <dc:creator>James Hamblin</dc:creator>
  <cp:lastModifiedBy>James Hamblin</cp:lastModifiedBy>
  <cp:revision>88</cp:revision>
  <dcterms:created xsi:type="dcterms:W3CDTF">2009-07-30T15:08:51Z</dcterms:created>
  <dcterms:modified xsi:type="dcterms:W3CDTF">2010-09-20T17:58:06Z</dcterms:modified>
</cp:coreProperties>
</file>